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8"/>
  </p:notesMasterIdLst>
  <p:handoutMasterIdLst>
    <p:handoutMasterId r:id="rId19"/>
  </p:handoutMasterIdLst>
  <p:sldIdLst>
    <p:sldId id="332" r:id="rId7"/>
    <p:sldId id="335" r:id="rId8"/>
    <p:sldId id="336" r:id="rId9"/>
    <p:sldId id="342" r:id="rId10"/>
    <p:sldId id="337" r:id="rId11"/>
    <p:sldId id="343" r:id="rId12"/>
    <p:sldId id="338" r:id="rId13"/>
    <p:sldId id="341" r:id="rId14"/>
    <p:sldId id="340" r:id="rId15"/>
    <p:sldId id="339" r:id="rId16"/>
    <p:sldId id="333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xt.azureedge.net/" TargetMode="External"/><Relationship Id="rId3" Type="http://schemas.openxmlformats.org/officeDocument/2006/relationships/hyperlink" Target="https://pxt.microbit.org/" TargetMode="External"/><Relationship Id="rId7" Type="http://schemas.openxmlformats.org/officeDocument/2006/relationships/hyperlink" Target="https://trg-microbit.userpxt.io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xt.io/" TargetMode="External"/><Relationship Id="rId11" Type="http://schemas.openxmlformats.org/officeDocument/2006/relationships/hyperlink" Target="http://microbit.codekingdoms.com/" TargetMode="External"/><Relationship Id="rId5" Type="http://schemas.openxmlformats.org/officeDocument/2006/relationships/hyperlink" Target="https://makecode.com/" TargetMode="External"/><Relationship Id="rId10" Type="http://schemas.openxmlformats.org/officeDocument/2006/relationships/hyperlink" Target="http://www.microbit.co.uk/" TargetMode="External"/><Relationship Id="rId4" Type="http://schemas.openxmlformats.org/officeDocument/2006/relationships/hyperlink" Target="https://makecode.microbit.org/" TargetMode="External"/><Relationship Id="rId9" Type="http://schemas.openxmlformats.org/officeDocument/2006/relationships/hyperlink" Target="https://github.com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925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the lesson and what it will cover, Learners could discuss or ask question about what the lesson might involve.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2518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with Learners the various features of the IDE, they may have used one with other programming languages so can compare the features.</a:t>
            </a:r>
          </a:p>
          <a:p>
            <a:r>
              <a:rPr lang="en-GB" dirty="0"/>
              <a:t>You could compare the IDE with a text editor to highlight the differences.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1102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that there are different IDEs for different programming languages, perhaps Learners could find out the names of some for Homework.</a:t>
            </a:r>
          </a:p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Ensuring that </a:t>
            </a:r>
            <a:r>
              <a:rPr lang="en-GB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Mu are available before you start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 the following website are unfiltered (a constantly updated list is available at https://support.microbit.org/support/solutions/articles/19000030385-firewall-whitelist-requirements-for-micro-bit-editors)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 need access to USB devices if these are blocked by default all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Micro:bits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 the same ID – use your security policy to exempt the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ID</a:t>
            </a: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PXT /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Javascript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Blocks Editor: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pxt.microbit.org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makecode.microbit.org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/>
              </a:rPr>
              <a:t>makecode.com</a:t>
            </a:r>
            <a:b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www.pxt.io</a:t>
            </a:r>
            <a:b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7"/>
              </a:rPr>
              <a:t>trg-microbit.userpxt.io</a:t>
            </a:r>
            <a:b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8"/>
              </a:rPr>
              <a:t>pxt.azureedge.net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9"/>
              </a:rPr>
              <a:t>github.com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Blocks:</a:t>
            </a:r>
            <a:b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Touch Develop: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Kingdoms: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1"/>
              </a:rPr>
              <a:t>microbit.codekingdoms.com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 Web Editor (microbit.co.uk)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10"/>
              </a:rPr>
              <a:t>www.microbit.co.uk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b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b="1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 Web Editor (microbit.org)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/>
            <a:r>
              <a:rPr lang="en-GB" sz="12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python.microbit.org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364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World is considered the first beginners program, similar to taking your first step as a toddler.</a:t>
            </a:r>
          </a:p>
          <a:p>
            <a:r>
              <a:rPr lang="en-GB" dirty="0"/>
              <a:t>Downloading the code is covered in the Activity Sheet.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31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Ensure that the indentation levels match, this is the whitespace before the line of code.  Usually it is one ‘TAB’ key or ‘four space bar’ presses.  </a:t>
            </a:r>
          </a:p>
          <a:p>
            <a:r>
              <a:rPr lang="en-GB" dirty="0"/>
              <a:t>It is important that the level of indentation is consistent for each program.  (One TAB or Four spaces)</a:t>
            </a:r>
          </a:p>
          <a:p>
            <a:r>
              <a:rPr lang="en-GB" dirty="0"/>
              <a:t>Indentation also occurs on the next line after the colon : symbol, in the program above, after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</a:t>
            </a:r>
            <a:r>
              <a:rPr lang="en-GB" dirty="0"/>
              <a:t>: </a:t>
            </a:r>
          </a:p>
          <a:p>
            <a:r>
              <a:rPr lang="en-GB" dirty="0"/>
              <a:t>Most errors in the programs will be caused by the indentation levels being incorrect so support students to get them write in these first few programs.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60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By turning LEDs on and off you can create images, similar to pixels on a screen that can be built up to create images.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5187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Learners can replace the name of the image with some of the ones above, see what happens.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3458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Learners work through the activity 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76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microbit.org/v/1.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9606" y="2351225"/>
            <a:ext cx="5045507" cy="1556425"/>
          </a:xfrm>
        </p:spPr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micro:bit</a:t>
            </a:r>
            <a:r>
              <a:rPr lang="en-US" dirty="0"/>
              <a:t> and </a:t>
            </a:r>
            <a:r>
              <a:rPr lang="en-US" dirty="0" err="1"/>
              <a:t>MicroPython</a:t>
            </a:r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826443-2B67-418B-8D22-41D1561249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0675" y="4480074"/>
            <a:ext cx="4268207" cy="289871"/>
          </a:xfrm>
        </p:spPr>
        <p:txBody>
          <a:bodyPr/>
          <a:lstStyle/>
          <a:p>
            <a:r>
              <a:rPr lang="en-GB" sz="1800" dirty="0"/>
              <a:t>Lesson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589" y="592211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43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EC83-93A8-45C8-B3FD-17957AF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D294-2E2E-4DC1-84B9-020DE91CD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these skills to build a simple message machine</a:t>
            </a:r>
          </a:p>
        </p:txBody>
      </p:sp>
    </p:spTree>
    <p:extLst>
      <p:ext uri="{BB962C8B-B14F-4D97-AF65-F5344CB8AC3E}">
        <p14:creationId xmlns:p14="http://schemas.microsoft.com/office/powerpoint/2010/main" val="145388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1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Getting started with micro:bit and </a:t>
            </a:r>
            <a:r>
              <a:rPr lang="en-GB" dirty="0" err="1">
                <a:latin typeface="Lato" panose="020F0502020204030203" pitchFamily="34" charset="0"/>
              </a:rPr>
              <a:t>MicroPython</a:t>
            </a:r>
            <a:endParaRPr lang="en-GB" dirty="0">
              <a:latin typeface="Lato" panose="020F0502020204030203" pitchFamily="34" charset="0"/>
            </a:endParaRP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Know what an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</a:rPr>
              <a:t>IDE</a:t>
            </a:r>
            <a:r>
              <a:rPr lang="en-GB" dirty="0">
                <a:latin typeface="Lato" panose="020F0502020204030203" pitchFamily="34" charset="0"/>
              </a:rPr>
              <a:t> is</a:t>
            </a:r>
          </a:p>
          <a:p>
            <a:pPr lvl="0"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Scroll text on the micro:bit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Display images on the </a:t>
            </a:r>
            <a:r>
              <a:rPr lang="en-GB" dirty="0" err="1">
                <a:latin typeface="Lato" panose="020F0502020204030203" pitchFamily="34" charset="0"/>
              </a:rPr>
              <a:t>micro:bit</a:t>
            </a:r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8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What is an 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81232D-197D-41E4-B4F3-0924D79CE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306611"/>
            <a:ext cx="11180867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IDE stands for Integrated Development Environment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It provides ‘tools’ to hep you to code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</a:rPr>
              <a:t>Common features of an IDE are:</a:t>
            </a:r>
          </a:p>
          <a:p>
            <a:pPr marL="969963" lvl="2" indent="-457200">
              <a:spcBef>
                <a:spcPts val="12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</a:rPr>
              <a:t>Code editor – this enables you to write your program</a:t>
            </a:r>
          </a:p>
          <a:p>
            <a:pPr marL="969963" lvl="2" indent="-457200">
              <a:spcBef>
                <a:spcPts val="12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</a:rPr>
              <a:t>Error checker / debugger – this checks your code and highlights errors</a:t>
            </a:r>
          </a:p>
          <a:p>
            <a:pPr marL="969963" lvl="2" indent="-457200">
              <a:spcBef>
                <a:spcPts val="12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</a:rPr>
              <a:t>Auto complete / code snippets – this provides examples of code or automatically completes your line of code as you are typing it out</a:t>
            </a:r>
          </a:p>
          <a:p>
            <a:pPr marL="969963" lvl="2" indent="-457200">
              <a:spcBef>
                <a:spcPts val="1200"/>
              </a:spcBef>
              <a:buFont typeface="+mj-lt"/>
              <a:buAutoNum type="arabicPeriod"/>
            </a:pPr>
            <a:r>
              <a:rPr lang="en-GB" sz="2400" dirty="0">
                <a:latin typeface="Lato" panose="020F0502020204030203" pitchFamily="34" charset="0"/>
              </a:rPr>
              <a:t>Runtime environment – this enables you to run your program and see the output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Lato" panose="020F0502020204030203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GB" dirty="0">
              <a:latin typeface="Lato" panose="020F0502020204030203" pitchFamily="34" charset="0"/>
            </a:endParaRPr>
          </a:p>
          <a:p>
            <a:endParaRPr lang="en-GB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</a:rPr>
              <a:t>Mu the </a:t>
            </a:r>
            <a:r>
              <a:rPr lang="en-GB" dirty="0" err="1">
                <a:latin typeface="Lato" panose="020F0502020204030203" pitchFamily="34" charset="0"/>
              </a:rPr>
              <a:t>MicroPython</a:t>
            </a:r>
            <a:r>
              <a:rPr lang="en-GB" dirty="0">
                <a:latin typeface="Lato" panose="020F0502020204030203" pitchFamily="34" charset="0"/>
              </a:rPr>
              <a:t> Editor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0C68BA-6A1F-4C95-8361-AB8777D6D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223" y="1323092"/>
            <a:ext cx="8167511" cy="45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4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E09-1545-4EE8-9EC5-59482B66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 – Writing Your First Program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63A26-CC72-44B3-91F5-E0D698CF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Open the Mu editor </a:t>
            </a:r>
            <a:r>
              <a:rPr lang="en-GB" dirty="0">
                <a:hlinkClick r:id="rId3"/>
              </a:rPr>
              <a:t>https://python.microbit.org/v/1.1</a:t>
            </a:r>
            <a:endParaRPr lang="en-GB" dirty="0"/>
          </a:p>
          <a:p>
            <a:pPr>
              <a:spcBef>
                <a:spcPts val="1200"/>
              </a:spcBef>
            </a:pPr>
            <a:r>
              <a:rPr lang="en-GB" dirty="0"/>
              <a:t>What do you think lines, 5, 6 and 7 do?</a:t>
            </a:r>
          </a:p>
          <a:p>
            <a:pPr>
              <a:spcBef>
                <a:spcPts val="1200"/>
              </a:spcBef>
            </a:pPr>
            <a:r>
              <a:rPr lang="en-GB" dirty="0"/>
              <a:t>Download the program code to your </a:t>
            </a:r>
            <a:r>
              <a:rPr lang="en-GB" dirty="0" err="1"/>
              <a:t>micro:bit</a:t>
            </a:r>
            <a:r>
              <a:rPr lang="en-GB" dirty="0"/>
              <a:t> </a:t>
            </a:r>
          </a:p>
          <a:p>
            <a:pPr>
              <a:spcBef>
                <a:spcPts val="1200"/>
              </a:spcBef>
            </a:pPr>
            <a:r>
              <a:rPr lang="en-GB" dirty="0"/>
              <a:t>Did it do what you thought?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375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6E09-1545-4EE8-9EC5-59482B662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 – Make Your Own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63A26-CC72-44B3-91F5-E0D698CF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# Add your Python code here.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microbit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import *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   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display.scroll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('Hello, World!')   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sleep(2000)</a:t>
            </a:r>
          </a:p>
          <a:p>
            <a:pPr marL="0" indent="0">
              <a:buNone/>
            </a:pPr>
            <a:endParaRPr lang="en-GB" dirty="0"/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Edit line 3 to create your own message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GB" dirty="0"/>
              <a:t>Can you display two or more messages?</a:t>
            </a:r>
          </a:p>
        </p:txBody>
      </p:sp>
    </p:spTree>
    <p:extLst>
      <p:ext uri="{BB962C8B-B14F-4D97-AF65-F5344CB8AC3E}">
        <p14:creationId xmlns:p14="http://schemas.microsoft.com/office/powerpoint/2010/main" val="417762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EC83-93A8-45C8-B3FD-17957AF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Displaying Images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C94CD8-8F44-4BBB-BDE3-68E8AE046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24325" y="1819275"/>
            <a:ext cx="39433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8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EC83-93A8-45C8-B3FD-17957AF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Displaying Images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F58C8-4F19-4D94-B6A5-3FABF153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Images are built up by turning the LEDs ON or OFF</a:t>
            </a:r>
          </a:p>
          <a:p>
            <a:pPr>
              <a:spcBef>
                <a:spcPts val="1200"/>
              </a:spcBef>
            </a:pPr>
            <a:r>
              <a:rPr lang="en-GB" dirty="0"/>
              <a:t>There are pre built images which can used</a:t>
            </a:r>
          </a:p>
          <a:p>
            <a:pPr>
              <a:spcBef>
                <a:spcPts val="1200"/>
              </a:spcBef>
            </a:pPr>
            <a:r>
              <a:rPr lang="en-GB" dirty="0"/>
              <a:t>The line of code is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display.show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Image.HEART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Try the program below, download it to your </a:t>
            </a:r>
            <a:r>
              <a:rPr lang="en-GB" dirty="0" err="1"/>
              <a:t>micro:bit</a:t>
            </a:r>
            <a:r>
              <a:rPr lang="en-GB" dirty="0"/>
              <a:t> and run it: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microbit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import *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while True:    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display.show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Image.HEART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sleep(2000)</a:t>
            </a:r>
          </a:p>
        </p:txBody>
      </p:sp>
    </p:spTree>
    <p:extLst>
      <p:ext uri="{BB962C8B-B14F-4D97-AF65-F5344CB8AC3E}">
        <p14:creationId xmlns:p14="http://schemas.microsoft.com/office/powerpoint/2010/main" val="417452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EC83-93A8-45C8-B3FD-17957AF8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Images – Try Some Of These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D294-2E2E-4DC1-84B9-020DE91CD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Replace the image with one of the pre-made ones: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Image.HEART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Image.HEART_SMALL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Image.HAPPY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Image.SMILE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Image.SAD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Image.CONFUSED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Image.ANGRY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Image.ASLEEP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Image.SURPRISED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Image.SILLY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Image.FABULOUS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Image.MEH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Image.YES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Image.NO,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Image.TRIANGLE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Image.CHESSBOARD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Image.DIAMOND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Image.PITCHFORK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Image.XMAS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Image.PACMAN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Image.TARGET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Image.TSHIRT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Image.ROLLERSKATE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Image.DUCK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Image.HOUSE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Image.TORTOISE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Image.BUTTERFLY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Image.STICKFIGURE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Image.GHOST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Image.SWORD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Image.GIRAFFE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Image.SKULL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Image.UMBRELLA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Image.SNAKE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434176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930</Words>
  <Application>Microsoft Office PowerPoint</Application>
  <PresentationFormat>Widescreen</PresentationFormat>
  <Paragraphs>97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Lato</vt:lpstr>
      <vt:lpstr>Wingdings</vt:lpstr>
      <vt:lpstr>1_Arm_PPT_Public</vt:lpstr>
      <vt:lpstr>Getting Started With micro:bit and MicroPython </vt:lpstr>
      <vt:lpstr>What the Lesson Will Cover</vt:lpstr>
      <vt:lpstr>What is an IDE</vt:lpstr>
      <vt:lpstr>Mu the MicroPython Editor</vt:lpstr>
      <vt:lpstr>Hello World – Writing Your First Program</vt:lpstr>
      <vt:lpstr>Hello World – Make Your Own</vt:lpstr>
      <vt:lpstr>Displaying Images</vt:lpstr>
      <vt:lpstr>Displaying Images</vt:lpstr>
      <vt:lpstr>Displaying Images – Try Some Of These</vt:lpstr>
      <vt:lpstr>Activity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2021-04-13T12:39:57Z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